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63" r:id="rId2"/>
    <p:sldId id="264" r:id="rId3"/>
    <p:sldId id="265" r:id="rId4"/>
    <p:sldId id="266" r:id="rId5"/>
    <p:sldId id="267" r:id="rId6"/>
    <p:sldId id="268" r:id="rId7"/>
    <p:sldId id="296" r:id="rId8"/>
    <p:sldId id="271" r:id="rId9"/>
    <p:sldId id="275" r:id="rId10"/>
    <p:sldId id="286" r:id="rId11"/>
    <p:sldId id="285" r:id="rId12"/>
    <p:sldId id="269" r:id="rId13"/>
    <p:sldId id="279" r:id="rId14"/>
    <p:sldId id="287" r:id="rId15"/>
    <p:sldId id="270" r:id="rId16"/>
    <p:sldId id="280" r:id="rId17"/>
    <p:sldId id="289" r:id="rId18"/>
    <p:sldId id="288" r:id="rId19"/>
    <p:sldId id="262" r:id="rId20"/>
    <p:sldId id="281" r:id="rId21"/>
    <p:sldId id="292" r:id="rId22"/>
    <p:sldId id="290" r:id="rId23"/>
    <p:sldId id="294" r:id="rId24"/>
    <p:sldId id="295" r:id="rId25"/>
    <p:sldId id="283" r:id="rId26"/>
    <p:sldId id="272" r:id="rId27"/>
    <p:sldId id="284" r:id="rId28"/>
    <p:sldId id="273" r:id="rId2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D0946"/>
    <a:srgbClr val="7EDAFA"/>
    <a:srgbClr val="6699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43" autoAdjust="0"/>
    <p:restoredTop sz="94250" autoAdjust="0"/>
  </p:normalViewPr>
  <p:slideViewPr>
    <p:cSldViewPr>
      <p:cViewPr varScale="1">
        <p:scale>
          <a:sx n="74" d="100"/>
          <a:sy n="74" d="100"/>
        </p:scale>
        <p:origin x="13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A8C1534-FE67-4C18-B99E-869A1504E2C0}" type="datetimeFigureOut">
              <a:rPr lang="en-US"/>
              <a:pPr>
                <a:defRPr/>
              </a:pPr>
              <a:t>8/6/2016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1A4945C-EA23-4A6E-8577-CECF938FFF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5925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7EA5EA-A253-43C2-9A6C-6B287EBC8E5E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423259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ছবিগুলো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করতে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হবে</a:t>
            </a:r>
            <a:r>
              <a:rPr lang="en-US" baseline="0" dirty="0" smtClean="0"/>
              <a:t>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6DFE56-4A09-44D3-82FB-F25F7231AD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88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কী</a:t>
            </a:r>
            <a:r>
              <a:rPr lang="en-US" baseline="0" dirty="0" smtClean="0"/>
              <a:t> কারণে জলাবদ্ধতা হয় শিক্ষার্থীদের প্রশ্ন করতে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4945C-EA23-4A6E-8577-CECF938FFFA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18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57901-33D6-45DD-AF43-0D17325A2CF2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4D4B79-75EB-4583-AFA4-85FADFD1197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681CBD-1C4B-49F2-8895-74459F0A554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54433-8CBF-4705-8AA3-3F955CC3D4B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B7D13C-D2F7-4023-89CB-FB94C917645B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9AF2C9-C23D-4F59-9983-B75B9B6A7F0D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C3E2ED-918C-4AED-A845-15C1524E5C5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6AA05-5A62-4E5C-9B48-4C6637E2603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C29AAB-5336-4B23-B2E7-CB968115A9B7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72BA35-DCD0-460D-A4BC-9C7CCEAE52D0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C623E6-6E1C-4472-B7E5-B67A5593C856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r>
              <a:rPr lang="en-US" smtClean="0"/>
              <a:t>3/22/2015</a:t>
            </a: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8692285-23E7-4EB7-B9D8-636D9A646FE1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utpal96mosiahati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/>
          <p:nvPr/>
        </p:nvGrpSpPr>
        <p:grpSpPr>
          <a:xfrm>
            <a:off x="500034" y="658673"/>
            <a:ext cx="7858180" cy="5484971"/>
            <a:chOff x="1008129" y="1011382"/>
            <a:chExt cx="6708852" cy="4407631"/>
          </a:xfrm>
          <a:solidFill>
            <a:schemeClr val="tx2">
              <a:lumMod val="40000"/>
              <a:lumOff val="60000"/>
            </a:schemeClr>
          </a:solidFill>
        </p:grpSpPr>
        <p:sp>
          <p:nvSpPr>
            <p:cNvPr id="11" name="Cloud 10"/>
            <p:cNvSpPr/>
            <p:nvPr/>
          </p:nvSpPr>
          <p:spPr>
            <a:xfrm>
              <a:off x="1008129" y="1011382"/>
              <a:ext cx="6708852" cy="4407631"/>
            </a:xfrm>
            <a:prstGeom prst="frame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1800993" y="2606100"/>
              <a:ext cx="5153889" cy="2345044"/>
            </a:xfrm>
            <a:prstGeom prst="frame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marL="571500" indent="-571500" algn="ctr">
                <a:buFont typeface="Wingdings"/>
                <a:buChar char="Ü"/>
                <a:defRPr/>
              </a:pPr>
              <a:r>
                <a:rPr lang="bn-BD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সম্মানিত মডেল কন্টেন্ট ব্যবহারকারী/ শিক্ষকবৃন্দ এই কন্টেন্টটি পাঠদানের পূর্বে স্লাইড নোটের নির্দেশনাগুলো পড়ে নিলে ভালো হবে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।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প্রয়োজনে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শিক্ষকরা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নিজস্ব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কৌশল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ব্যবহার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করতে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 </a:t>
              </a:r>
              <a:r>
                <a:rPr lang="en-US" sz="2800" dirty="0" err="1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পারবেন</a:t>
              </a:r>
              <a:r>
                <a:rPr lang="en-US" sz="2800" dirty="0">
                  <a:ln w="1905"/>
                  <a:latin typeface="NikoshBAN" pitchFamily="2" charset="0"/>
                  <a:cs typeface="NikoshBAN" pitchFamily="2" charset="0"/>
                  <a:sym typeface="Wingdings"/>
                </a:rPr>
                <a:t>।</a:t>
              </a:r>
              <a:endParaRPr lang="bn-BD" sz="2800" dirty="0">
                <a:ln w="1905"/>
                <a:latin typeface="NikoshBAN" pitchFamily="2" charset="0"/>
                <a:cs typeface="NikoshBAN" pitchFamily="2" charset="0"/>
                <a:sym typeface="Wingdings"/>
              </a:endParaRPr>
            </a:p>
          </p:txBody>
        </p:sp>
      </p:grpSp>
      <p:sp>
        <p:nvSpPr>
          <p:cNvPr id="2052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1820B5C-19D5-41D5-BF1F-59B386CF212B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2053" name="Rectangle 8"/>
          <p:cNvSpPr>
            <a:spLocks noChangeArrowheads="1"/>
          </p:cNvSpPr>
          <p:nvPr/>
        </p:nvSpPr>
        <p:spPr bwMode="auto">
          <a:xfrm>
            <a:off x="2428875" y="1500188"/>
            <a:ext cx="4572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algn="ctr"/>
            <a:r>
              <a:rPr lang="en-US" sz="32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	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এই স্লাইডটি শিক্ষকবৃন্দ তথা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কন্টেন্ট ব্যবহারকারীর জন্য</a:t>
            </a:r>
            <a:r>
              <a:rPr lang="en-US" sz="3200" dirty="0">
                <a:latin typeface="NikoshBAN" pitchFamily="2" charset="0"/>
                <a:cs typeface="NikoshBAN" pitchFamily="2" charset="0"/>
                <a:sym typeface="Wingdings" pitchFamily="2" charset="2"/>
              </a:rPr>
              <a:t>।</a:t>
            </a:r>
            <a:endParaRPr lang="bn-BD" sz="3200" dirty="0">
              <a:latin typeface="NikoshBAN" pitchFamily="2" charset="0"/>
              <a:cs typeface="NikoshBAN" pitchFamily="2" charset="0"/>
              <a:sym typeface="Wingdings" pitchFamily="2" charset="2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786314" y="381000"/>
            <a:ext cx="4129086" cy="38862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/>
          <p:cNvSpPr txBox="1"/>
          <p:nvPr/>
        </p:nvSpPr>
        <p:spPr bwMode="auto">
          <a:xfrm>
            <a:off x="4929190" y="4664154"/>
            <a:ext cx="3986210" cy="17366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নিষ্কাশন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নালা কেটে জলাবদ্ধ জমি থেকে পানি বের করে দেওয়ার ব্যবস্থা করতে হবে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228600" y="381000"/>
            <a:ext cx="4267201" cy="38862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TextBox 5"/>
          <p:cNvSpPr txBox="1"/>
          <p:nvPr/>
        </p:nvSpPr>
        <p:spPr bwMode="auto">
          <a:xfrm>
            <a:off x="228600" y="4664154"/>
            <a:ext cx="4267200" cy="17366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বাঁধ ভেঙ্গে যাওয়ার আশংকা দেখা দিলে দ্রুত বাঁধ মেরামতের ব্যবস্থা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হবে।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10</a:t>
            </a:fld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 bwMode="auto">
          <a:xfrm>
            <a:off x="4419600" y="4343400"/>
            <a:ext cx="4495800" cy="2281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বন্যা পরবর্তীতে দ্রুত ফসল উৎপাদনের জন্য বীজ, চারা ও সার সরবরাহের ব্যবস্থা 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নিতে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হবে।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4629539" y="285728"/>
            <a:ext cx="4429124" cy="3829072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ounded Rectangle 12"/>
          <p:cNvSpPr/>
          <p:nvPr/>
        </p:nvSpPr>
        <p:spPr bwMode="auto">
          <a:xfrm>
            <a:off x="115078" y="228600"/>
            <a:ext cx="4380518" cy="389429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 bwMode="auto">
          <a:xfrm>
            <a:off x="228600" y="4267200"/>
            <a:ext cx="4038600" cy="2281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 বন্যামুক্ত এলাকায় চারা উৎপাদন করে বন্যা পরবর্তীতে পানি নেমে গেলে রোপনের ব্যবস্থা করতে হবে।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11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00034" y="357166"/>
            <a:ext cx="3931920" cy="265176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786314" y="400050"/>
            <a:ext cx="3931920" cy="265176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86314" y="3228992"/>
            <a:ext cx="3931920" cy="265176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00034" y="3286124"/>
            <a:ext cx="3931920" cy="265176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571736" y="2643182"/>
            <a:ext cx="3771900" cy="1123712"/>
          </a:xfrm>
          <a:prstGeom prst="roundRect">
            <a:avLst/>
          </a:prstGeom>
          <a:noFill/>
          <a:ln w="38100">
            <a:noFill/>
          </a:ln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cap="all" dirty="0" err="1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অতিবৃষ্টি</a:t>
            </a:r>
            <a:endParaRPr lang="en-US" sz="6000" b="1" cap="all" dirty="0">
              <a:ln/>
              <a:solidFill>
                <a:srgbClr val="0000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724400" y="838200"/>
            <a:ext cx="4191000" cy="3429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 bwMode="auto">
          <a:xfrm>
            <a:off x="4605630" y="4424124"/>
            <a:ext cx="4214842" cy="2281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অতিবৃষ্টিতে ফলদ, বনজ ও ঔষধি গাছের চারার গোড়ায় মাটি দিয়ে সোজা করে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বাঁশের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খুটির সাথে বেঁধে দিতে হবে।</a:t>
            </a:r>
          </a:p>
        </p:txBody>
      </p:sp>
      <p:sp>
        <p:nvSpPr>
          <p:cNvPr id="5" name="Rounded Rectangle 4"/>
          <p:cNvSpPr/>
          <p:nvPr/>
        </p:nvSpPr>
        <p:spPr bwMode="auto">
          <a:xfrm>
            <a:off x="228600" y="838200"/>
            <a:ext cx="4191000" cy="34290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 bwMode="auto">
          <a:xfrm>
            <a:off x="228600" y="4424124"/>
            <a:ext cx="4143404" cy="2281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জুন থেকে অক্টোবর মাসে বেশি বৃষ্টিপাত হয়ে থাকে। এ সময় মাঠ-ঘাট, ফসলের ক্ষেতে পানি জমে থাকে।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0100" y="146907"/>
            <a:ext cx="7215238" cy="715089"/>
          </a:xfrm>
          <a:prstGeom prst="round2Diag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অতিবৃষ্টিতে ফসল রক্ষার কৌশল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5" grpId="0" animBg="1"/>
      <p:bldP spid="13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228600" y="304800"/>
            <a:ext cx="4267200" cy="3733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/>
          <p:cNvSpPr txBox="1"/>
          <p:nvPr/>
        </p:nvSpPr>
        <p:spPr bwMode="auto">
          <a:xfrm>
            <a:off x="304800" y="4435554"/>
            <a:ext cx="3981448" cy="17366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শাক-সবজির মাঠ থেকে নিষ্কাশন নালার মাধ্যমে পানি দ্রুত বের করে দিতে হবে।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4648200" y="304800"/>
            <a:ext cx="4357686" cy="36576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 bwMode="auto">
          <a:xfrm>
            <a:off x="4724400" y="4049554"/>
            <a:ext cx="4071966" cy="26560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000" dirty="0">
                <a:latin typeface="NikoshBAN" pitchFamily="2" charset="0"/>
                <a:cs typeface="NikoshBAN" pitchFamily="2" charset="0"/>
              </a:rPr>
              <a:t>এ মৌসুমে শাক-সবজি চাষ করলে সাধারণত উঁচু বেড করে চাষ করা হয়। দুইটি বেডের মাঝে ৩০ সে.মি. </a:t>
            </a:r>
            <a:endParaRPr lang="en-US" sz="3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নালা </a:t>
            </a:r>
            <a:r>
              <a:rPr lang="en-US" sz="3000" dirty="0">
                <a:latin typeface="NikoshBAN" pitchFamily="2" charset="0"/>
                <a:cs typeface="NikoshBAN" pitchFamily="2" charset="0"/>
              </a:rPr>
              <a:t>রাখা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হয়।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14</a:t>
            </a:fld>
            <a:endParaRPr lang="es-E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228600"/>
            <a:ext cx="4114800" cy="2971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solidFill>
              <a:srgbClr val="C00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228600" y="3429000"/>
            <a:ext cx="4267200" cy="304800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24400" y="228600"/>
            <a:ext cx="4191000" cy="29718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724400" y="3505200"/>
            <a:ext cx="4152928" cy="295656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solidFill>
              <a:srgbClr val="C00000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667000" y="2838688"/>
            <a:ext cx="3771900" cy="1123712"/>
          </a:xfrm>
          <a:prstGeom prst="roundRect">
            <a:avLst/>
          </a:prstGeom>
          <a:noFill/>
          <a:ln w="38100">
            <a:noFill/>
          </a:ln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cap="all" dirty="0" smtClean="0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অনাবৃষ্টি</a:t>
            </a:r>
            <a:endParaRPr lang="en-US" sz="6000" b="1" cap="all" dirty="0">
              <a:ln/>
              <a:solidFill>
                <a:srgbClr val="0000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5214942" y="1428736"/>
            <a:ext cx="3500462" cy="3286148"/>
          </a:xfrm>
          <a:prstGeom prst="ellipse">
            <a:avLst/>
          </a:prstGeom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অনাবৃষ্টিতে ফসল রক্ষার কৌশল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  <p:sp>
        <p:nvSpPr>
          <p:cNvPr id="9" name="Rounded Rectangle 8"/>
          <p:cNvSpPr/>
          <p:nvPr/>
        </p:nvSpPr>
        <p:spPr bwMode="auto">
          <a:xfrm>
            <a:off x="304800" y="304800"/>
            <a:ext cx="4483390" cy="3733801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TextBox 10"/>
          <p:cNvSpPr txBox="1"/>
          <p:nvPr/>
        </p:nvSpPr>
        <p:spPr bwMode="auto">
          <a:xfrm>
            <a:off x="228600" y="4283154"/>
            <a:ext cx="4495800" cy="17366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যদি শুষ্ক মৌসুমে একটানা ১৫ দিন বা এর বেশি বৃষ্টি না হয় তখন তাকে আমরা অনাবৃষ্টি বলি।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4724400" y="381000"/>
            <a:ext cx="4191000" cy="3733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/>
          <p:cNvSpPr txBox="1"/>
          <p:nvPr/>
        </p:nvSpPr>
        <p:spPr bwMode="auto">
          <a:xfrm>
            <a:off x="4788024" y="4271724"/>
            <a:ext cx="3929090" cy="228147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জমিতে নিড়ানি দিয়ে জমির ফাটল বন্ধ করে রাখতে হবে তাতে বাষ্পীভবনের মাধ্যমে পানি কম বের হবে।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  <p:sp>
        <p:nvSpPr>
          <p:cNvPr id="12" name="Rounded Rectangle 11"/>
          <p:cNvSpPr/>
          <p:nvPr/>
        </p:nvSpPr>
        <p:spPr bwMode="auto">
          <a:xfrm>
            <a:off x="228600" y="403032"/>
            <a:ext cx="4343399" cy="3864168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 bwMode="auto">
          <a:xfrm>
            <a:off x="304800" y="4675584"/>
            <a:ext cx="3941671" cy="119181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অনাবৃষ্টির জন্য আমরা সেচ দিয়ে থাকি।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 bwMode="auto">
          <a:xfrm>
            <a:off x="228600" y="304800"/>
            <a:ext cx="4267200" cy="37338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TextBox 3"/>
          <p:cNvSpPr txBox="1"/>
          <p:nvPr/>
        </p:nvSpPr>
        <p:spPr bwMode="auto">
          <a:xfrm>
            <a:off x="152400" y="4495800"/>
            <a:ext cx="3910010" cy="173664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রবি মৌসুমে সবজি ক্ষেতে </a:t>
            </a:r>
            <a:r>
              <a:rPr lang="en-US" sz="3200" dirty="0">
                <a:solidFill>
                  <a:srgbClr val="000099"/>
                </a:solidFill>
                <a:latin typeface="NikoshBAN" pitchFamily="2" charset="0"/>
                <a:cs typeface="NikoshBAN" pitchFamily="2" charset="0"/>
              </a:rPr>
              <a:t>জাবড়া প্রয়োগ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করে পানি সংরক্ষণ করতে হবে।</a:t>
            </a:r>
          </a:p>
        </p:txBody>
      </p:sp>
      <p:sp>
        <p:nvSpPr>
          <p:cNvPr id="6" name="Rounded Rectangle 5"/>
          <p:cNvSpPr/>
          <p:nvPr/>
        </p:nvSpPr>
        <p:spPr bwMode="auto">
          <a:xfrm>
            <a:off x="4643438" y="228600"/>
            <a:ext cx="4271962" cy="34290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 bwMode="auto">
          <a:xfrm>
            <a:off x="4419600" y="3803094"/>
            <a:ext cx="4500594" cy="2826306"/>
          </a:xfrm>
          <a:prstGeom prst="round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অনাবৃষ্টির কারণে মার্চ-এপ্রিল-মে মাসে পাট, ধান ও শাক-সবজির জমিতে বীজ বুনে সেচ দিতে হবে অথবা সেচ দিয়ে জো এলে বীজ বুনতে হবে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18</a:t>
            </a:fld>
            <a:endParaRPr lang="es-ES"/>
          </a:p>
        </p:txBody>
      </p:sp>
      <p:sp>
        <p:nvSpPr>
          <p:cNvPr id="15" name="Rounded Rectangular Callout 14"/>
          <p:cNvSpPr/>
          <p:nvPr/>
        </p:nvSpPr>
        <p:spPr>
          <a:xfrm>
            <a:off x="3429000" y="3352800"/>
            <a:ext cx="1600200" cy="533400"/>
          </a:xfrm>
          <a:prstGeom prst="wedgeRoundRectCallout">
            <a:avLst>
              <a:gd name="adj1" fmla="val -87305"/>
              <a:gd name="adj2" fmla="val -49453"/>
              <a:gd name="adj3" fmla="val 16667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জাবড়া </a:t>
            </a:r>
            <a:endParaRPr lang="en-US" sz="32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52450" y="400050"/>
            <a:ext cx="3931920" cy="265176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4876800" y="400050"/>
            <a:ext cx="3931920" cy="265176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786314" y="3349008"/>
            <a:ext cx="3931920" cy="265176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71472" y="3357562"/>
            <a:ext cx="3931920" cy="2651760"/>
          </a:xfrm>
          <a:prstGeom prst="round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714612" y="2714620"/>
            <a:ext cx="3771900" cy="1123712"/>
          </a:xfrm>
          <a:prstGeom prst="roundRect">
            <a:avLst/>
          </a:prstGeom>
          <a:noFill/>
          <a:ln w="38100">
            <a:noFill/>
          </a:ln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cap="all" dirty="0" err="1">
                <a:ln/>
                <a:solidFill>
                  <a:srgbClr val="000099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শিলাবৃষ্টি</a:t>
            </a:r>
            <a:endParaRPr lang="en-US" sz="6000" b="1" cap="all" dirty="0">
              <a:ln/>
              <a:solidFill>
                <a:srgbClr val="000099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19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Mahadi_ batarfly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732" y="432887"/>
            <a:ext cx="8223068" cy="5473479"/>
          </a:xfrm>
          <a:prstGeom prst="roundRect">
            <a:avLst/>
          </a:prstGeom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000496" y="1357298"/>
            <a:ext cx="3714752" cy="1066799"/>
          </a:xfrm>
          <a:prstGeom prst="rect">
            <a:avLst/>
          </a:prstGeom>
          <a:noFill/>
        </p:spPr>
        <p:txBody>
          <a:bodyPr>
            <a:prstTxWarp prst="textPlain">
              <a:avLst>
                <a:gd name="adj" fmla="val 47242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9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00" b="1" dirty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900" b="1" dirty="0" err="1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শুভেচ্ছা</a:t>
            </a:r>
            <a:endParaRPr lang="en-US" sz="900" b="1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77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BDD1068-662C-48AB-9E4C-22DB592BBFD6}" type="slidenum">
              <a:rPr lang="en-US" smtClean="0"/>
              <a:pPr/>
              <a:t>2</a:t>
            </a:fld>
            <a:endParaRPr lang="en-US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 bwMode="auto">
          <a:xfrm>
            <a:off x="1524000" y="5715000"/>
            <a:ext cx="6357982" cy="715089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বাংলাদেশে মার্চ-এপ্রিল মাসে শিলাবৃষ্টি হয়।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20</a:t>
            </a:fld>
            <a:endParaRPr lang="es-ES"/>
          </a:p>
        </p:txBody>
      </p:sp>
      <p:sp>
        <p:nvSpPr>
          <p:cNvPr id="14" name="Rounded Rectangle 13"/>
          <p:cNvSpPr/>
          <p:nvPr/>
        </p:nvSpPr>
        <p:spPr>
          <a:xfrm>
            <a:off x="838200" y="228600"/>
            <a:ext cx="7467600" cy="5181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21</a:t>
            </a:fld>
            <a:endParaRPr lang="es-ES"/>
          </a:p>
        </p:txBody>
      </p:sp>
      <p:sp>
        <p:nvSpPr>
          <p:cNvPr id="7" name="Rounded Rectangle 6"/>
          <p:cNvSpPr/>
          <p:nvPr/>
        </p:nvSpPr>
        <p:spPr bwMode="auto">
          <a:xfrm>
            <a:off x="285720" y="1356211"/>
            <a:ext cx="2743200" cy="3063389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ounded Rectangle 7"/>
          <p:cNvSpPr/>
          <p:nvPr/>
        </p:nvSpPr>
        <p:spPr bwMode="auto">
          <a:xfrm>
            <a:off x="6143636" y="1356211"/>
            <a:ext cx="2743200" cy="3063389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 bwMode="auto">
          <a:xfrm>
            <a:off x="3214678" y="1356211"/>
            <a:ext cx="2743200" cy="3063389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 bwMode="auto">
          <a:xfrm>
            <a:off x="762000" y="4691777"/>
            <a:ext cx="7620000" cy="132802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আগাম শিলাবৃষ্টির কারণে রবি ফসলের ক্ষতি হয়। তাই ক্ষেত থেকেই ফসল সংগ্রহ করতে হবে।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43000" y="359807"/>
            <a:ext cx="6858048" cy="783193"/>
          </a:xfrm>
          <a:prstGeom prst="round2Diag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শিলাবৃষ্টিতে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 রক্ষার কৌশল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 bwMode="auto">
          <a:xfrm>
            <a:off x="304800" y="4523184"/>
            <a:ext cx="8534400" cy="1191816"/>
          </a:xfrm>
          <a:prstGeom prst="roundRect">
            <a:avLst/>
          </a:prstGeom>
          <a:ln w="3175">
            <a:solidFill>
              <a:schemeClr val="tx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কখনো কখনো এপ্রিল-মে মাসে শিলাবৃষ্টির কারণে বোরো ধান, মরিচ, ঢেঁড়শ, বেগুন, আম ইত্যাদি ফসলের ব্যাপক ক্ষতি হয়।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285720" y="762000"/>
            <a:ext cx="2743200" cy="3352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 w="3175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 bwMode="auto">
          <a:xfrm>
            <a:off x="6143636" y="838200"/>
            <a:ext cx="2743200" cy="3276600"/>
          </a:xfrm>
          <a:prstGeom prst="roundRect">
            <a:avLst/>
          </a:prstGeom>
          <a:blipFill>
            <a:blip r:embed="rId3" cstate="print"/>
            <a:stretch>
              <a:fillRect/>
            </a:stretch>
          </a:blipFill>
          <a:ln w="3175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ounded Rectangle 6"/>
          <p:cNvSpPr/>
          <p:nvPr/>
        </p:nvSpPr>
        <p:spPr bwMode="auto">
          <a:xfrm>
            <a:off x="3214678" y="838200"/>
            <a:ext cx="2743200" cy="32766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 w="3175">
            <a:solidFill>
              <a:schemeClr val="tx1"/>
            </a:solidFill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22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23</a:t>
            </a:fld>
            <a:endParaRPr lang="es-ES"/>
          </a:p>
        </p:txBody>
      </p:sp>
      <p:sp>
        <p:nvSpPr>
          <p:cNvPr id="3" name="TextBox 2"/>
          <p:cNvSpPr txBox="1"/>
          <p:nvPr/>
        </p:nvSpPr>
        <p:spPr bwMode="auto">
          <a:xfrm>
            <a:off x="990600" y="5301377"/>
            <a:ext cx="7086600" cy="1328023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শিলাবৃষ্টিতে ভেঙ্গে  যাওয়া ফসলের ক্ষেত্রে ভাঙা ডালপালা ছাঁটাই করতে হয়।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066800" y="228600"/>
            <a:ext cx="6553200" cy="49530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24</a:t>
            </a:fld>
            <a:endParaRPr lang="es-ES"/>
          </a:p>
        </p:txBody>
      </p:sp>
      <p:sp>
        <p:nvSpPr>
          <p:cNvPr id="3" name="Slide Number Placeholder 1"/>
          <p:cNvSpPr txBox="1">
            <a:spLocks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C29AAB-5336-4B23-B2E7-CB968115A9B7}" type="slidenum">
              <a:rPr kumimoji="0" lang="es-E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s-E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609600" y="5105400"/>
            <a:ext cx="8001056" cy="715089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 ও সেচ দিয়ে যত্ন নিয়ে সেগুলি রক্ষা করা যায়।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838200"/>
            <a:ext cx="4191000" cy="379095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724400" y="838200"/>
            <a:ext cx="4191000" cy="3790950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990600"/>
            <a:ext cx="6143668" cy="182880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3429000"/>
            <a:ext cx="6877072" cy="1785950"/>
          </a:xfrm>
          <a:prstGeom prst="snip2DiagRect">
            <a:avLst/>
          </a:prstGeom>
          <a:blipFill>
            <a:blip r:embed="rId3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FontTx/>
              <a:buNone/>
              <a:defRPr/>
            </a:pPr>
            <a:r>
              <a:rPr lang="en-US" sz="40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জলাবদ্ধতা ও শিলাবৃষ্টিতে চাষীরা কীভাবে ফসল রক্ষা করবে-ব্যাখ্যা দাও।</a:t>
            </a:r>
            <a:endParaRPr lang="en-US" sz="40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4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6CCCA7-4CA5-4400-8555-78C4FFAFAD48}" type="slidenum">
              <a:rPr lang="en-US" smtClean="0"/>
              <a:pPr/>
              <a:t>25</a:t>
            </a:fld>
            <a:endParaRPr lang="en-US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64" y="285728"/>
            <a:ext cx="3214710" cy="1357322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000240"/>
            <a:ext cx="8215370" cy="4143404"/>
          </a:xfrm>
          <a:prstGeom prst="round2DiagRect">
            <a:avLst/>
          </a:prstGeom>
          <a:blipFill>
            <a:blip r:embed="rId3"/>
            <a:tile tx="0" ty="0" sx="100000" sy="100000" flip="none" algn="tl"/>
          </a:blipFill>
          <a:effectLst>
            <a:glow rad="1397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Tx/>
              <a:buAutoNum type="arabicPeriod"/>
              <a:defRPr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বিরূপ আবহাওয়া কী ?</a:t>
            </a:r>
          </a:p>
          <a:p>
            <a:pPr>
              <a:buFontTx/>
              <a:buAutoNum type="arabicPeriod"/>
              <a:defRPr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ফসলের গাছের গোড়া নেতিয়ে পড়ে কীরূপ আবহাওয়ার কারণে ?</a:t>
            </a:r>
          </a:p>
          <a:p>
            <a:pPr>
              <a:buFontTx/>
              <a:buAutoNum type="arabicPeriod"/>
              <a:defRPr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অনাবৃষ্টিতে ফসল রক্ষার প্রধান কৌশলটি কী?</a:t>
            </a:r>
          </a:p>
          <a:p>
            <a:pPr>
              <a:buFontTx/>
              <a:buAutoNum type="arabicPeriod"/>
              <a:defRPr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বাংলাদেশে কোন সময় শিলাবৃষ্টি হয় ?</a:t>
            </a:r>
          </a:p>
          <a:p>
            <a:pPr>
              <a:buFontTx/>
              <a:buAutoNum type="arabicPeriod"/>
              <a:defRPr/>
            </a:pPr>
            <a:r>
              <a:rPr lang="en-US" sz="36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শিলাবৃষ্টিতে ফসল কীভাবে রক্ষা করা যায় ?</a:t>
            </a:r>
          </a:p>
        </p:txBody>
      </p:sp>
      <p:sp>
        <p:nvSpPr>
          <p:cNvPr id="174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6CCCA7-4CA5-4400-8555-78C4FFAFAD48}" type="slidenum">
              <a:rPr lang="en-US" smtClean="0"/>
              <a:pPr/>
              <a:t>26</a:t>
            </a:fld>
            <a:endParaRPr lang="en-US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1604" y="838200"/>
            <a:ext cx="6143668" cy="182880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defRPr/>
            </a:pP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কাজ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3048000"/>
            <a:ext cx="8429684" cy="16002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buFontTx/>
              <a:buNone/>
              <a:defRPr/>
            </a:pPr>
            <a:r>
              <a:rPr lang="en-US" sz="4000" b="1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	বিরূপ আবহাওয়ায় তোমার এলাকার চাষীরা কিভাবে তাদের ফসল রক্ষা করে থাকে?</a:t>
            </a:r>
            <a:endParaRPr lang="en-US" sz="40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41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6CCCA7-4CA5-4400-8555-78C4FFAFAD48}" type="slidenum">
              <a:rPr lang="en-US" smtClean="0"/>
              <a:pPr/>
              <a:t>27</a:t>
            </a:fld>
            <a:endParaRPr lang="en-US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28</a:t>
            </a:fld>
            <a:endParaRPr lang="es-ES"/>
          </a:p>
        </p:txBody>
      </p:sp>
      <p:sp>
        <p:nvSpPr>
          <p:cNvPr id="5" name="Oval 4"/>
          <p:cNvSpPr/>
          <p:nvPr/>
        </p:nvSpPr>
        <p:spPr>
          <a:xfrm>
            <a:off x="1295400" y="304800"/>
            <a:ext cx="6629400" cy="4267200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38100">
            <a:solidFill>
              <a:srgbClr val="CD094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EDAF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362200" y="4724400"/>
            <a:ext cx="4724400" cy="1371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 সুস্থ থেকো</a:t>
            </a:r>
          </a:p>
          <a:p>
            <a:pPr algn="ctr">
              <a:defRPr/>
            </a:pPr>
            <a:r>
              <a:rPr lang="bn-BD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85875" y="2000250"/>
            <a:ext cx="2590800" cy="647700"/>
          </a:xfrm>
          <a:prstGeom prst="round2Diag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99" name="Title 9"/>
          <p:cNvSpPr>
            <a:spLocks noGrp="1"/>
          </p:cNvSpPr>
          <p:nvPr>
            <p:ph type="title"/>
          </p:nvPr>
        </p:nvSpPr>
        <p:spPr>
          <a:xfrm>
            <a:off x="2000250" y="428625"/>
            <a:ext cx="5214938" cy="1285875"/>
          </a:xfrm>
          <a:prstGeom prst="horizontalScroll">
            <a:avLst>
              <a:gd name="adj" fmla="val 12500"/>
            </a:avLst>
          </a:prstGeom>
          <a:solidFill>
            <a:srgbClr val="00B0F0"/>
          </a:solidFill>
          <a:ln>
            <a:solidFill>
              <a:srgbClr val="7030A0"/>
            </a:solidFill>
          </a:ln>
        </p:spPr>
        <p:txBody>
          <a:bodyPr/>
          <a:lstStyle/>
          <a:p>
            <a:r>
              <a:rPr lang="en-US" smtClean="0">
                <a:latin typeface="NikoshBAN" pitchFamily="2" charset="0"/>
                <a:cs typeface="NikoshBAN" pitchFamily="2" charset="0"/>
              </a:rPr>
              <a:t>পরিচিতি</a:t>
            </a:r>
          </a:p>
        </p:txBody>
      </p:sp>
      <p:sp>
        <p:nvSpPr>
          <p:cNvPr id="4100" name="Content Placeholder 14"/>
          <p:cNvSpPr>
            <a:spLocks noGrp="1"/>
          </p:cNvSpPr>
          <p:nvPr>
            <p:ph sz="half" idx="2"/>
          </p:nvPr>
        </p:nvSpPr>
        <p:spPr>
          <a:xfrm>
            <a:off x="4876800" y="2857500"/>
            <a:ext cx="3962400" cy="2357450"/>
          </a:xfrm>
          <a:ln>
            <a:solidFill>
              <a:srgbClr val="7030A0"/>
            </a:solidFill>
          </a:ln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৮ম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 শ্রে</a:t>
            </a:r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ণি</a:t>
            </a:r>
            <a:endParaRPr lang="bn-BD" sz="2400" b="1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-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কৃষি শিক্ষা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৪র্থ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অধ্যায়ঃ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- কৃষি ও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জলবায়ু</a:t>
            </a:r>
            <a:endParaRPr lang="en-US" sz="24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পাঠ-৭: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বিরূপ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আবহাওয়ায়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রক্ষার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 smtClean="0">
                <a:latin typeface="NikoshBAN" pitchFamily="2" charset="0"/>
                <a:cs typeface="NikoshBAN" pitchFamily="2" charset="0"/>
              </a:rPr>
              <a:t>কৌশল</a:t>
            </a:r>
            <a:r>
              <a:rPr lang="en-US" sz="2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20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তারিখঃ 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11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/০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/১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৫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ইং</a:t>
            </a:r>
            <a:endParaRPr lang="bn-BD" sz="24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02" name="Slide Number Placeholder 1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C11235-3118-446D-9489-659F80CDB12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5429250" y="1995488"/>
            <a:ext cx="2743200" cy="647700"/>
          </a:xfrm>
          <a:prstGeom prst="round2Diag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2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04" name="Content Placeholder 15"/>
          <p:cNvSpPr>
            <a:spLocks noGrp="1"/>
          </p:cNvSpPr>
          <p:nvPr>
            <p:ph sz="half" idx="1"/>
          </p:nvPr>
        </p:nvSpPr>
        <p:spPr>
          <a:xfrm>
            <a:off x="457200" y="2857500"/>
            <a:ext cx="4038600" cy="2357450"/>
          </a:xfrm>
          <a:ln>
            <a:solidFill>
              <a:srgbClr val="7030A0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উৎপল বিশ্বাস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3600" dirty="0" smtClean="0">
                <a:latin typeface="NikoshBAN" pitchFamily="2" charset="0"/>
                <a:cs typeface="NikoshBAN" pitchFamily="2" charset="0"/>
              </a:rPr>
            </a:b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সিনিয়র সহকারী শিক্ষক (শরীরচর্চা)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লখাইডাংগা মাধ্যমিক বিদ্যালয়</a:t>
            </a:r>
            <a: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মণিরামপুর, যশোর।</a:t>
            </a:r>
          </a:p>
          <a:p>
            <a:pPr algn="ctr">
              <a:buFontTx/>
              <a:buNone/>
            </a:pPr>
            <a:r>
              <a:rPr lang="en-US" sz="1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E-mail: </a:t>
            </a:r>
            <a:r>
              <a:rPr lang="en-US" sz="1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3"/>
              </a:rPr>
              <a:t>utpal</a:t>
            </a:r>
            <a:r>
              <a:rPr lang="en-US" sz="1600" dirty="0" smtClean="0">
                <a:solidFill>
                  <a:srgbClr val="002060"/>
                </a:solidFill>
                <a:cs typeface="NikoshBAN" pitchFamily="2" charset="0"/>
                <a:hlinkClick r:id="rId3"/>
              </a:rPr>
              <a:t>96</a:t>
            </a:r>
            <a:r>
              <a:rPr lang="en-US" sz="1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  <a:hlinkClick r:id="rId3"/>
              </a:rPr>
              <a:t>mosiahati@gmail.com</a:t>
            </a:r>
            <a:endParaRPr lang="en-US" sz="1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ew folder_AutoCollage_7_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923220"/>
            <a:ext cx="8001056" cy="517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3000375" y="357188"/>
            <a:ext cx="32861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 u="sng" dirty="0">
                <a:latin typeface="NikoshBAN" pitchFamily="2" charset="0"/>
                <a:cs typeface="NikoshBAN" pitchFamily="2" charset="0"/>
              </a:rPr>
              <a:t>চিত্রটি </a:t>
            </a:r>
            <a:r>
              <a:rPr lang="en-US" sz="3600" b="1" u="sng" dirty="0" smtClean="0">
                <a:latin typeface="NikoshBAN" pitchFamily="2" charset="0"/>
                <a:cs typeface="NikoshBAN" pitchFamily="2" charset="0"/>
              </a:rPr>
              <a:t>লক্ষ কর</a:t>
            </a:r>
            <a:endParaRPr lang="en-US" sz="36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971800"/>
            <a:ext cx="7162800" cy="15240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prstTxWarp prst="textChevron">
              <a:avLst>
                <a:gd name="adj" fmla="val 0"/>
              </a:avLst>
            </a:prstTxWarp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বিরূপ</a:t>
            </a:r>
            <a:r>
              <a:rPr lang="en-US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আবহাওয়ায়</a:t>
            </a:r>
            <a:r>
              <a:rPr lang="en-US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রক্ষার</a:t>
            </a:r>
            <a:r>
              <a:rPr lang="en-US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কৌশল</a:t>
            </a:r>
            <a:endParaRPr lang="bn-BD" b="1" dirty="0" smtClean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71736" y="1510903"/>
            <a:ext cx="4191000" cy="851297"/>
          </a:xfrm>
          <a:prstGeom prst="round2Diag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 err="1">
                <a:solidFill>
                  <a:srgbClr val="2828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>
                <a:solidFill>
                  <a:srgbClr val="2828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solidFill>
                  <a:srgbClr val="2828F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endParaRPr lang="en-US" sz="4400" b="1" dirty="0">
              <a:solidFill>
                <a:srgbClr val="2828F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1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F70B4F-0C69-49BB-8A64-36E3E9A46816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86000" y="533400"/>
            <a:ext cx="44196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4800" b="1" dirty="0" err="1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2819400"/>
            <a:ext cx="8120090" cy="2667000"/>
          </a:xfrm>
          <a:prstGeom prst="roundRect">
            <a:avLst/>
          </a:prstGeom>
          <a:noFill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defRPr/>
            </a:pP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বিরূপ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আবহাওয়া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just">
              <a:defRPr/>
            </a:pP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বিরূপ আবহাওয়ার উদাহরণগুলো ব্যাখ্যা করতে পারবে।</a:t>
            </a:r>
          </a:p>
          <a:p>
            <a:pPr algn="just">
              <a:defRPr/>
            </a:pPr>
            <a:r>
              <a:rPr lang="en-US" sz="3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বিরূপ আবহাওয়ায় ফসল রক্ষার কৌশলগুলো বর্ণনা করতে পারবে।</a:t>
            </a:r>
          </a:p>
        </p:txBody>
      </p:sp>
      <p:sp>
        <p:nvSpPr>
          <p:cNvPr id="4" name="Right Arrow Callout 3"/>
          <p:cNvSpPr/>
          <p:nvPr/>
        </p:nvSpPr>
        <p:spPr>
          <a:xfrm>
            <a:off x="6705600" y="6858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Callout 6"/>
          <p:cNvSpPr/>
          <p:nvPr/>
        </p:nvSpPr>
        <p:spPr>
          <a:xfrm rot="10800000">
            <a:off x="1066800" y="685800"/>
            <a:ext cx="1219200" cy="762000"/>
          </a:xfrm>
          <a:prstGeom prst="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175" name="Slide Number Placeholder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32BF3E-E945-4D58-AE7C-B7706E2D9A2D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" name="TextBox 7"/>
          <p:cNvSpPr txBox="1"/>
          <p:nvPr/>
        </p:nvSpPr>
        <p:spPr>
          <a:xfrm>
            <a:off x="533400" y="1871990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US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Content Placeholder 3" descr="Sheikh-Nasir--Sylhet-(4)----------2012062719160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81000"/>
            <a:ext cx="4038600" cy="304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" name="Picture 54" descr="Khara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457200"/>
            <a:ext cx="4114800" cy="2895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Content Placeholder 3" descr="Sheikh-Nasir--Sylhet-(4)----------2012062719160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505200"/>
            <a:ext cx="4114800" cy="2616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Content Placeholder 3" descr="Sheikh-Nasir--Sylhet-(4)----------2012062719160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600" y="3581401"/>
            <a:ext cx="3962400" cy="2651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52400" y="357166"/>
            <a:ext cx="4203354" cy="3986234"/>
          </a:xfrm>
          <a:prstGeom prst="round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572000" y="381000"/>
            <a:ext cx="4419600" cy="3962400"/>
          </a:xfrm>
          <a:prstGeom prst="round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817911" y="5181600"/>
            <a:ext cx="3291769" cy="700584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prstTxWarp prst="textPlain">
              <a:avLst/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4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/>
                <a:latin typeface="NikoshBAN" pitchFamily="2" charset="0"/>
                <a:cs typeface="NikoshBAN" pitchFamily="2" charset="0"/>
              </a:rPr>
              <a:t>জলাবদ্ধতা</a:t>
            </a:r>
            <a:endParaRPr lang="en-US" sz="1400" b="1" cap="all" dirty="0">
              <a:ln/>
              <a:solidFill>
                <a:srgbClr val="000099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8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4038600" y="381000"/>
            <a:ext cx="4876800" cy="37338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TextBox 9"/>
          <p:cNvSpPr txBox="1"/>
          <p:nvPr/>
        </p:nvSpPr>
        <p:spPr bwMode="auto">
          <a:xfrm>
            <a:off x="4038600" y="4523184"/>
            <a:ext cx="4800600" cy="1191816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dirty="0">
                <a:latin typeface="NikoshBAN" pitchFamily="2" charset="0"/>
                <a:cs typeface="NikoshBAN" pitchFamily="2" charset="0"/>
              </a:rPr>
              <a:t>জলাবদ্ধতায় জমি থেকে ধানের শীষ কেটে ফসল সংগ্রহ করা যেতে পারে।</a:t>
            </a:r>
          </a:p>
        </p:txBody>
      </p:sp>
      <p:sp>
        <p:nvSpPr>
          <p:cNvPr id="21" name="Oval 20"/>
          <p:cNvSpPr/>
          <p:nvPr/>
        </p:nvSpPr>
        <p:spPr>
          <a:xfrm>
            <a:off x="228600" y="1285860"/>
            <a:ext cx="3571900" cy="3714776"/>
          </a:xfrm>
          <a:prstGeom prst="ellipse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জলাবদ্ধতায় ফসল রক্ষার কৌশল</a:t>
            </a:r>
            <a:endParaRPr lang="en-US" sz="4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C29AAB-5336-4B23-B2E7-CB968115A9B7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21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2448</TotalTime>
  <Words>512</Words>
  <Application>Microsoft Office PowerPoint</Application>
  <PresentationFormat>On-screen Show (4:3)</PresentationFormat>
  <Paragraphs>97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NikoshBAN</vt:lpstr>
      <vt:lpstr>Wingdings</vt:lpstr>
      <vt:lpstr>Diseño predeterminado</vt:lpstr>
      <vt:lpstr>PowerPoint Presentation</vt:lpstr>
      <vt:lpstr>PowerPoint Presentation</vt:lpstr>
      <vt:lpstr>পরিচিতি</vt:lpstr>
      <vt:lpstr>PowerPoint Presentation</vt:lpstr>
      <vt:lpstr>বিরূপ আবহাওয়ায় ফসল রক্ষার কৌশল</vt:lpstr>
      <vt:lpstr>শিখনফল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UTPAL</cp:lastModifiedBy>
  <cp:revision>592</cp:revision>
  <dcterms:created xsi:type="dcterms:W3CDTF">2010-05-23T14:28:12Z</dcterms:created>
  <dcterms:modified xsi:type="dcterms:W3CDTF">2016-08-06T10:54:20Z</dcterms:modified>
</cp:coreProperties>
</file>